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81" r:id="rId14"/>
    <p:sldId id="268" r:id="rId15"/>
    <p:sldId id="269" r:id="rId16"/>
    <p:sldId id="270" r:id="rId17"/>
    <p:sldId id="271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0" autoAdjust="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8E690-DF0E-40B1-833E-302C4A89F2EC}" type="datetimeFigureOut">
              <a:rPr lang="ru-RU" smtClean="0"/>
              <a:pPr/>
              <a:t>14.04.2014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BEA0E-4443-4CD0-B439-C8245E5DFD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8E690-DF0E-40B1-833E-302C4A89F2EC}" type="datetimeFigureOut">
              <a:rPr lang="ru-RU" smtClean="0"/>
              <a:pPr/>
              <a:t>14.04.2014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BEA0E-4443-4CD0-B439-C8245E5DFD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8E690-DF0E-40B1-833E-302C4A89F2EC}" type="datetimeFigureOut">
              <a:rPr lang="ru-RU" smtClean="0"/>
              <a:pPr/>
              <a:t>14.04.2014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BEA0E-4443-4CD0-B439-C8245E5DFD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8E690-DF0E-40B1-833E-302C4A89F2EC}" type="datetimeFigureOut">
              <a:rPr lang="ru-RU" smtClean="0"/>
              <a:pPr/>
              <a:t>14.04.2014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BEA0E-4443-4CD0-B439-C8245E5DFD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8E690-DF0E-40B1-833E-302C4A89F2EC}" type="datetimeFigureOut">
              <a:rPr lang="ru-RU" smtClean="0"/>
              <a:pPr/>
              <a:t>14.04.2014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BEA0E-4443-4CD0-B439-C8245E5DFD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8E690-DF0E-40B1-833E-302C4A89F2EC}" type="datetimeFigureOut">
              <a:rPr lang="ru-RU" smtClean="0"/>
              <a:pPr/>
              <a:t>14.04.2014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BEA0E-4443-4CD0-B439-C8245E5DFD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8E690-DF0E-40B1-833E-302C4A89F2EC}" type="datetimeFigureOut">
              <a:rPr lang="ru-RU" smtClean="0"/>
              <a:pPr/>
              <a:t>14.04.2014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BEA0E-4443-4CD0-B439-C8245E5DFD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8E690-DF0E-40B1-833E-302C4A89F2EC}" type="datetimeFigureOut">
              <a:rPr lang="ru-RU" smtClean="0"/>
              <a:pPr/>
              <a:t>14.04.2014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BEA0E-4443-4CD0-B439-C8245E5DFD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8E690-DF0E-40B1-833E-302C4A89F2EC}" type="datetimeFigureOut">
              <a:rPr lang="ru-RU" smtClean="0"/>
              <a:pPr/>
              <a:t>14.04.2014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BEA0E-4443-4CD0-B439-C8245E5DFD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8E690-DF0E-40B1-833E-302C4A89F2EC}" type="datetimeFigureOut">
              <a:rPr lang="ru-RU" smtClean="0"/>
              <a:pPr/>
              <a:t>14.04.2014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BEA0E-4443-4CD0-B439-C8245E5DFD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8E690-DF0E-40B1-833E-302C4A89F2EC}" type="datetimeFigureOut">
              <a:rPr lang="ru-RU" smtClean="0"/>
              <a:pPr/>
              <a:t>14.04.2014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BEA0E-4443-4CD0-B439-C8245E5DFD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88E690-DF0E-40B1-833E-302C4A89F2EC}" type="datetimeFigureOut">
              <a:rPr lang="ru-RU" smtClean="0"/>
              <a:pPr/>
              <a:t>14.04.2014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9BEA0E-4443-4CD0-B439-C8245E5DFDB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7200" b="1" dirty="0" smtClean="0">
                <a:solidFill>
                  <a:srgbClr val="002060"/>
                </a:solidFill>
              </a:rPr>
              <a:t>Краеведы </a:t>
            </a:r>
            <a:br>
              <a:rPr lang="ru-RU" sz="7200" b="1" dirty="0" smtClean="0">
                <a:solidFill>
                  <a:srgbClr val="002060"/>
                </a:solidFill>
              </a:rPr>
            </a:br>
            <a:r>
              <a:rPr lang="ru-RU" sz="7200" b="1" dirty="0" err="1" smtClean="0">
                <a:solidFill>
                  <a:srgbClr val="002060"/>
                </a:solidFill>
              </a:rPr>
              <a:t>Бижбулякского</a:t>
            </a:r>
            <a:r>
              <a:rPr lang="ru-RU" sz="7200" b="1" dirty="0" smtClean="0">
                <a:solidFill>
                  <a:srgbClr val="002060"/>
                </a:solidFill>
              </a:rPr>
              <a:t> района</a:t>
            </a:r>
            <a:endParaRPr lang="ru-RU" sz="7200" b="1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>
              <a:solidFill>
                <a:srgbClr val="7030A0"/>
              </a:solidFill>
            </a:endParaRPr>
          </a:p>
          <a:p>
            <a:r>
              <a:rPr lang="ru-RU" b="1" dirty="0" smtClean="0">
                <a:solidFill>
                  <a:srgbClr val="7030A0"/>
                </a:solidFill>
              </a:rPr>
              <a:t>Летопись «</a:t>
            </a:r>
            <a:r>
              <a:rPr lang="ru-RU" b="1" dirty="0">
                <a:solidFill>
                  <a:srgbClr val="7030A0"/>
                </a:solidFill>
              </a:rPr>
              <a:t>И</a:t>
            </a:r>
            <a:r>
              <a:rPr lang="ru-RU" b="1" dirty="0" smtClean="0">
                <a:solidFill>
                  <a:srgbClr val="7030A0"/>
                </a:solidFill>
              </a:rPr>
              <a:t>менитые земляки»</a:t>
            </a:r>
            <a:endParaRPr lang="ru-RU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228919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5" name="Содержимое 4" descr="Семенов. Автобиография - 000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332656"/>
            <a:ext cx="3888432" cy="5976664"/>
          </a:xfrm>
        </p:spPr>
      </p:pic>
      <p:pic>
        <p:nvPicPr>
          <p:cNvPr id="6" name="Содержимое 5" descr="Семенов. Автобиография - 000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67010" y="476672"/>
            <a:ext cx="3800980" cy="5649491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Семенов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44008" y="548680"/>
            <a:ext cx="4248472" cy="5184576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512" y="332656"/>
            <a:ext cx="4104456" cy="6192688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solidFill>
                  <a:srgbClr val="7030A0"/>
                </a:solidFill>
              </a:rPr>
              <a:t>После ухода на пенсию Семенов А.Ф. продолжает трудится. До 1987 года  работает ответственным секретарем общества «Знание».</a:t>
            </a:r>
          </a:p>
          <a:p>
            <a:r>
              <a:rPr lang="ru-RU" sz="1800" b="1" dirty="0" smtClean="0">
                <a:solidFill>
                  <a:srgbClr val="7030A0"/>
                </a:solidFill>
              </a:rPr>
              <a:t>Активно работает в районном Совете ветеранов.</a:t>
            </a:r>
            <a:endParaRPr lang="ru-RU" sz="1800" b="1" dirty="0">
              <a:solidFill>
                <a:srgbClr val="7030A0"/>
              </a:solidFill>
            </a:endParaRPr>
          </a:p>
          <a:p>
            <a:endParaRPr lang="ru-RU" sz="1800" b="1" dirty="0" smtClean="0">
              <a:solidFill>
                <a:srgbClr val="7030A0"/>
              </a:solidFill>
            </a:endParaRPr>
          </a:p>
          <a:p>
            <a:r>
              <a:rPr lang="ru-RU" sz="1800" b="1" dirty="0" smtClean="0">
                <a:solidFill>
                  <a:srgbClr val="7030A0"/>
                </a:solidFill>
              </a:rPr>
              <a:t>С 1989 года Семенов </a:t>
            </a:r>
            <a:r>
              <a:rPr lang="ru-RU" sz="1800" b="1" dirty="0">
                <a:solidFill>
                  <a:srgbClr val="7030A0"/>
                </a:solidFill>
              </a:rPr>
              <a:t>А</a:t>
            </a:r>
            <a:r>
              <a:rPr lang="ru-RU" sz="1800" b="1" dirty="0" smtClean="0">
                <a:solidFill>
                  <a:srgbClr val="7030A0"/>
                </a:solidFill>
              </a:rPr>
              <a:t>.Ф. занимается сбором архивных материалов по истории  </a:t>
            </a:r>
            <a:r>
              <a:rPr lang="ru-RU" sz="1800" b="1" dirty="0" err="1" smtClean="0">
                <a:solidFill>
                  <a:srgbClr val="7030A0"/>
                </a:solidFill>
              </a:rPr>
              <a:t>Бижбулякского</a:t>
            </a:r>
            <a:r>
              <a:rPr lang="ru-RU" sz="1800" b="1" dirty="0" smtClean="0">
                <a:solidFill>
                  <a:srgbClr val="7030A0"/>
                </a:solidFill>
              </a:rPr>
              <a:t> района. </a:t>
            </a:r>
          </a:p>
          <a:p>
            <a:endParaRPr lang="ru-RU" sz="1800" b="1" dirty="0" smtClean="0">
              <a:solidFill>
                <a:srgbClr val="7030A0"/>
              </a:solidFill>
            </a:endParaRPr>
          </a:p>
          <a:p>
            <a:r>
              <a:rPr lang="ru-RU" sz="1800" b="1" dirty="0" smtClean="0">
                <a:solidFill>
                  <a:srgbClr val="7030A0"/>
                </a:solidFill>
              </a:rPr>
              <a:t>Он руководит  оргкомитетом по созданию  районного музея.</a:t>
            </a:r>
          </a:p>
          <a:p>
            <a:endParaRPr lang="ru-RU" sz="1800" b="1" dirty="0" smtClean="0">
              <a:solidFill>
                <a:srgbClr val="7030A0"/>
              </a:solidFill>
            </a:endParaRPr>
          </a:p>
          <a:p>
            <a:r>
              <a:rPr lang="ru-RU" sz="1800" b="1" dirty="0" smtClean="0">
                <a:solidFill>
                  <a:srgbClr val="7030A0"/>
                </a:solidFill>
              </a:rPr>
              <a:t>Активно занимается строительством здания под музей, сбором экспонатов, составляет тематико-экспозиционный план краеведческого музея, печатает статьи по истории родного края.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008112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25 ноября 1994 года открылся </a:t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2800" b="1" dirty="0" err="1" smtClean="0">
                <a:solidFill>
                  <a:srgbClr val="002060"/>
                </a:solidFill>
              </a:rPr>
              <a:t>Бижбулякский</a:t>
            </a:r>
            <a:r>
              <a:rPr lang="ru-RU" sz="2800" b="1" dirty="0" smtClean="0">
                <a:solidFill>
                  <a:srgbClr val="002060"/>
                </a:solidFill>
              </a:rPr>
              <a:t> историко-этнографический музей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4" name="Содержимое 3" descr="SAM_268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512" y="476672"/>
            <a:ext cx="3816424" cy="5649491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solidFill>
                  <a:srgbClr val="002060"/>
                </a:solidFill>
              </a:rPr>
              <a:t>До 1999 года Александр Федорович  работал в </a:t>
            </a:r>
            <a:r>
              <a:rPr lang="ru-RU" sz="1800" b="1" dirty="0" err="1" smtClean="0">
                <a:solidFill>
                  <a:srgbClr val="002060"/>
                </a:solidFill>
              </a:rPr>
              <a:t>Бижбулякском</a:t>
            </a:r>
            <a:r>
              <a:rPr lang="ru-RU" sz="1800" b="1" dirty="0" smtClean="0">
                <a:solidFill>
                  <a:srgbClr val="002060"/>
                </a:solidFill>
              </a:rPr>
              <a:t> историко-этнографическом музее .  За  годы работы им были собраны и изучены многочисленные материалы по истории нашего родного края, выявлено много  знатных  уроженцев нашего района,  он переписывался со многими земляками.</a:t>
            </a:r>
          </a:p>
          <a:p>
            <a:r>
              <a:rPr lang="ru-RU" sz="1800" b="1" dirty="0" smtClean="0">
                <a:solidFill>
                  <a:srgbClr val="002060"/>
                </a:solidFill>
              </a:rPr>
              <a:t>На страницах районной газеты было опубликовано более 60 краеведческих статей.</a:t>
            </a:r>
          </a:p>
          <a:p>
            <a:r>
              <a:rPr lang="ru-RU" sz="1800" b="1" dirty="0" smtClean="0">
                <a:solidFill>
                  <a:srgbClr val="002060"/>
                </a:solidFill>
              </a:rPr>
              <a:t>Александр Федорович проводил экскурсии для почетных гостей, школьников, односельчан. </a:t>
            </a:r>
          </a:p>
          <a:p>
            <a:r>
              <a:rPr lang="ru-RU" sz="1800" b="1" dirty="0" smtClean="0">
                <a:solidFill>
                  <a:srgbClr val="002060"/>
                </a:solidFill>
              </a:rPr>
              <a:t>Помогал  педагогам, студентам, школьникам    в научно-исследовательской работе.</a:t>
            </a:r>
            <a:endParaRPr lang="ru-RU" sz="1800" b="1" dirty="0">
              <a:solidFill>
                <a:srgbClr val="002060"/>
              </a:solidFill>
            </a:endParaRPr>
          </a:p>
        </p:txBody>
      </p:sp>
      <p:pic>
        <p:nvPicPr>
          <p:cNvPr id="5" name="Содержимое 3" descr="1 - 000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355976" y="3824949"/>
            <a:ext cx="4475162" cy="3033051"/>
          </a:xfrm>
        </p:spPr>
      </p:pic>
      <p:pic>
        <p:nvPicPr>
          <p:cNvPr id="6" name="Содержимое 3" descr="Untitled-1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7984" y="332656"/>
            <a:ext cx="4385973" cy="3369316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Александр Федорович проводит </a:t>
            </a:r>
            <a:br>
              <a:rPr lang="ru-RU" sz="3200" b="1" dirty="0" smtClean="0">
                <a:solidFill>
                  <a:srgbClr val="002060"/>
                </a:solidFill>
              </a:rPr>
            </a:br>
            <a:r>
              <a:rPr lang="ru-RU" sz="3200" b="1" dirty="0" smtClean="0">
                <a:solidFill>
                  <a:srgbClr val="002060"/>
                </a:solidFill>
              </a:rPr>
              <a:t>экскурсию в музее</a:t>
            </a:r>
            <a:endParaRPr lang="ru-RU" sz="3200" b="1" dirty="0">
              <a:solidFill>
                <a:srgbClr val="002060"/>
              </a:solidFill>
            </a:endParaRPr>
          </a:p>
        </p:txBody>
      </p:sp>
      <p:pic>
        <p:nvPicPr>
          <p:cNvPr id="4" name="Содержимое 3" descr="Семенов А.Ф. проводит экскурсию в музее, 1996г.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83" y="1340768"/>
            <a:ext cx="8921605" cy="5317911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5960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5" name="Содержимое 4" descr="Грамота, 1967г.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308612" y="273050"/>
            <a:ext cx="3644626" cy="5853113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476672"/>
            <a:ext cx="3322712" cy="5649491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Правительственные трудовые награды Семенова А.Ф. :</a:t>
            </a:r>
          </a:p>
          <a:p>
            <a:r>
              <a:rPr lang="ru-RU" sz="2400" b="1" dirty="0" smtClean="0">
                <a:solidFill>
                  <a:srgbClr val="FF0000"/>
                </a:solidFill>
              </a:rPr>
              <a:t>Орден «Знак Почета»,</a:t>
            </a:r>
          </a:p>
          <a:p>
            <a:r>
              <a:rPr lang="ru-RU" sz="2400" b="1" dirty="0" smtClean="0">
                <a:solidFill>
                  <a:srgbClr val="FF0000"/>
                </a:solidFill>
              </a:rPr>
              <a:t>Медаль «За доблестный труд»,</a:t>
            </a:r>
          </a:p>
          <a:p>
            <a:r>
              <a:rPr lang="ru-RU" sz="2400" b="1" dirty="0" smtClean="0">
                <a:solidFill>
                  <a:srgbClr val="FF0000"/>
                </a:solidFill>
              </a:rPr>
              <a:t>Почетные  грамоты Президиума Верховного Совета БАССР,</a:t>
            </a:r>
          </a:p>
          <a:p>
            <a:r>
              <a:rPr lang="ru-RU" sz="2400" b="1" dirty="0" smtClean="0">
                <a:solidFill>
                  <a:srgbClr val="FF0000"/>
                </a:solidFill>
              </a:rPr>
              <a:t>Многочисленные грамоты, благодарственные письма.</a:t>
            </a:r>
          </a:p>
          <a:p>
            <a:endParaRPr lang="ru-RU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Грамота, 1974г.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23711" y="404664"/>
            <a:ext cx="3305577" cy="5721499"/>
          </a:xfrm>
        </p:spPr>
      </p:pic>
      <p:pic>
        <p:nvPicPr>
          <p:cNvPr id="6" name="Содержимое 5" descr="Грамота, 1999г.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087134" y="260648"/>
            <a:ext cx="3160732" cy="5865515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075240" cy="779686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Книги и брошюры </a:t>
            </a:r>
            <a:r>
              <a:rPr lang="ru-RU" sz="2400" dirty="0">
                <a:solidFill>
                  <a:srgbClr val="002060"/>
                </a:solidFill>
              </a:rPr>
              <a:t>С</a:t>
            </a:r>
            <a:r>
              <a:rPr lang="ru-RU" sz="2400" dirty="0" smtClean="0">
                <a:solidFill>
                  <a:srgbClr val="002060"/>
                </a:solidFill>
              </a:rPr>
              <a:t>еменова А.Ф.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860032" y="273050"/>
            <a:ext cx="3826768" cy="585311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512" y="1124744"/>
            <a:ext cx="8568952" cy="5544616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</a:rPr>
              <a:t>1991 год</a:t>
            </a:r>
            <a:endParaRPr lang="ru-RU" sz="20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</a:rPr>
              <a:t>«Жизнь и творчество К.В.Иванова»</a:t>
            </a:r>
            <a:endParaRPr lang="ru-RU" sz="2000" b="1" dirty="0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</a:rPr>
              <a:t>1993год</a:t>
            </a:r>
          </a:p>
          <a:p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</a:rPr>
              <a:t>«Из истории  родного края»</a:t>
            </a:r>
          </a:p>
          <a:p>
            <a:pPr algn="ctr"/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</a:rPr>
              <a:t>1995 год</a:t>
            </a:r>
          </a:p>
          <a:p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</a:rPr>
              <a:t>«Развитие здравоохранения  в </a:t>
            </a:r>
            <a:r>
              <a:rPr lang="ru-RU" sz="2000" b="1" dirty="0" err="1" smtClean="0">
                <a:solidFill>
                  <a:schemeClr val="accent3">
                    <a:lumMod val="75000"/>
                  </a:schemeClr>
                </a:solidFill>
              </a:rPr>
              <a:t>Бижбулякском</a:t>
            </a:r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</a:rPr>
              <a:t> районе Республики </a:t>
            </a:r>
            <a:r>
              <a:rPr lang="ru-RU" sz="2000" b="1" dirty="0">
                <a:solidFill>
                  <a:schemeClr val="accent3">
                    <a:lumMod val="75000"/>
                  </a:schemeClr>
                </a:solidFill>
              </a:rPr>
              <a:t>Б</a:t>
            </a:r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</a:rPr>
              <a:t>ашкортостан»</a:t>
            </a:r>
          </a:p>
          <a:p>
            <a:pPr algn="ctr"/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</a:rPr>
              <a:t>1996 год</a:t>
            </a:r>
          </a:p>
          <a:p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</a:rPr>
              <a:t>«Бижбуляк: прошлое и настоящее»</a:t>
            </a:r>
          </a:p>
          <a:p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</a:rPr>
              <a:t>«Из истории сел и деревень </a:t>
            </a:r>
            <a:r>
              <a:rPr lang="ru-RU" sz="2000" b="1" dirty="0" err="1" smtClean="0">
                <a:solidFill>
                  <a:schemeClr val="accent3">
                    <a:lumMod val="75000"/>
                  </a:schemeClr>
                </a:solidFill>
              </a:rPr>
              <a:t>Бижбулякского</a:t>
            </a:r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</a:rPr>
              <a:t> района»</a:t>
            </a:r>
          </a:p>
          <a:p>
            <a:endParaRPr lang="ru-RU" sz="2000" b="1" dirty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</a:rPr>
              <a:t>«100 лет </a:t>
            </a:r>
            <a:r>
              <a:rPr lang="ru-RU" sz="2000" b="1" dirty="0" err="1" smtClean="0">
                <a:solidFill>
                  <a:schemeClr val="accent3">
                    <a:lumMod val="75000"/>
                  </a:schemeClr>
                </a:solidFill>
              </a:rPr>
              <a:t>Мало-Седякской</a:t>
            </a:r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</a:rPr>
              <a:t> школе»</a:t>
            </a:r>
            <a:endParaRPr lang="ru-RU" sz="2000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Встреча ветеранов труда администрации района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4" name="Содержимое 3" descr="Встреча ветеранов. А.Ф.Семенов (3-й ряд 4-й слева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44804" y="1124744"/>
            <a:ext cx="7399603" cy="5436621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Александр Федорович с семьей</a:t>
            </a:r>
            <a:endParaRPr lang="ru-RU" sz="3200" b="1" dirty="0">
              <a:solidFill>
                <a:srgbClr val="0070C0"/>
              </a:solidFill>
            </a:endParaRPr>
          </a:p>
        </p:txBody>
      </p:sp>
      <p:pic>
        <p:nvPicPr>
          <p:cNvPr id="4" name="Содержимое 3" descr="Семенов А.Ф. с семьей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20699" y="980728"/>
            <a:ext cx="7839733" cy="5651038"/>
          </a:xfr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576064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Семенов Александр Федорович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4" name="Содержимое 3" descr="Фото А.Ф.Семенов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95736" y="764704"/>
            <a:ext cx="4680520" cy="6093296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Супруги Семеновы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4" name="Содержимое 3" descr="Супруги Семеновы, 1998г.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1115582"/>
            <a:ext cx="7848872" cy="5458514"/>
          </a:xfr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Встреча секретарей РК ВЛКСМ, 27.10.1988г.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499992" y="102392"/>
            <a:ext cx="4464496" cy="6566968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512" y="260648"/>
            <a:ext cx="4104456" cy="5865515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</a:rPr>
              <a:t>В музее оформлен стенд об основателе БИЭМ Семенове А.Ф.</a:t>
            </a:r>
          </a:p>
          <a:p>
            <a:endParaRPr lang="ru-RU" sz="3200" b="1" dirty="0" smtClean="0">
              <a:solidFill>
                <a:srgbClr val="7030A0"/>
              </a:solidFill>
            </a:endParaRPr>
          </a:p>
          <a:p>
            <a:r>
              <a:rPr lang="ru-RU" sz="3200" b="1" dirty="0" smtClean="0">
                <a:solidFill>
                  <a:srgbClr val="7030A0"/>
                </a:solidFill>
              </a:rPr>
              <a:t>В зале военной истории музея хранятся костюм с наградами и личные вещи А.Ф.Семенова</a:t>
            </a:r>
            <a:endParaRPr lang="ru-RU" sz="3200" dirty="0" smtClean="0"/>
          </a:p>
          <a:p>
            <a:endParaRPr lang="ru-RU" sz="3200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34682"/>
          </a:xfrm>
        </p:spPr>
        <p:txBody>
          <a:bodyPr/>
          <a:lstStyle/>
          <a:p>
            <a:r>
              <a:rPr lang="ru-RU" b="1" dirty="0" smtClean="0"/>
              <a:t>После тяжелой болезни Александр Федорович Семенов умер</a:t>
            </a:r>
            <a:r>
              <a:rPr lang="ru-RU" b="1" dirty="0"/>
              <a:t> </a:t>
            </a:r>
            <a:r>
              <a:rPr lang="ru-RU" b="1" dirty="0" smtClean="0"/>
              <a:t> в марте 2000 года,</a:t>
            </a:r>
            <a:br>
              <a:rPr lang="ru-RU" b="1" dirty="0" smtClean="0"/>
            </a:br>
            <a:r>
              <a:rPr lang="ru-RU" b="1" dirty="0" smtClean="0"/>
              <a:t>похоронен в селе </a:t>
            </a:r>
            <a:r>
              <a:rPr lang="ru-RU" b="1" dirty="0"/>
              <a:t>Б</a:t>
            </a:r>
            <a:r>
              <a:rPr lang="ru-RU" b="1" dirty="0" smtClean="0"/>
              <a:t>ижбуляк</a:t>
            </a:r>
            <a:endParaRPr lang="ru-RU" b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6106690"/>
          </a:xfrm>
        </p:spPr>
        <p:txBody>
          <a:bodyPr>
            <a:normAutofit fontScale="90000"/>
          </a:bodyPr>
          <a:lstStyle/>
          <a:p>
            <a:pPr algn="l"/>
            <a:r>
              <a:rPr lang="ru-RU" sz="3600" b="1" dirty="0" smtClean="0">
                <a:solidFill>
                  <a:srgbClr val="0070C0"/>
                </a:solidFill>
              </a:rPr>
              <a:t> 13 апреля 1924 года в селе Малый </a:t>
            </a:r>
            <a:r>
              <a:rPr lang="ru-RU" sz="3600" b="1" dirty="0" err="1" smtClean="0">
                <a:solidFill>
                  <a:srgbClr val="0070C0"/>
                </a:solidFill>
              </a:rPr>
              <a:t>Седяк</a:t>
            </a:r>
            <a:r>
              <a:rPr lang="ru-RU" sz="3600" b="1" dirty="0">
                <a:solidFill>
                  <a:srgbClr val="0070C0"/>
                </a:solidFill>
              </a:rPr>
              <a:t> </a:t>
            </a:r>
            <a:r>
              <a:rPr lang="ru-RU" sz="3600" b="1" dirty="0" smtClean="0">
                <a:solidFill>
                  <a:srgbClr val="0070C0"/>
                </a:solidFill>
              </a:rPr>
              <a:t>родился Семенов Александр Федорович </a:t>
            </a:r>
            <a:br>
              <a:rPr lang="ru-RU" sz="3600" b="1" dirty="0" smtClean="0">
                <a:solidFill>
                  <a:srgbClr val="0070C0"/>
                </a:solidFill>
              </a:rPr>
            </a:br>
            <a:r>
              <a:rPr lang="ru-RU" sz="3600" b="1" dirty="0" smtClean="0">
                <a:solidFill>
                  <a:srgbClr val="0070C0"/>
                </a:solidFill>
              </a:rPr>
              <a:t/>
            </a:r>
            <a:br>
              <a:rPr lang="ru-RU" sz="3600" b="1" dirty="0" smtClean="0">
                <a:solidFill>
                  <a:srgbClr val="0070C0"/>
                </a:solidFill>
              </a:rPr>
            </a:br>
            <a:r>
              <a:rPr lang="ru-RU" sz="3600" b="1" dirty="0" smtClean="0">
                <a:solidFill>
                  <a:srgbClr val="0070C0"/>
                </a:solidFill>
              </a:rPr>
              <a:t>Учился в </a:t>
            </a:r>
            <a:r>
              <a:rPr lang="ru-RU" sz="3600" b="1" dirty="0" err="1">
                <a:solidFill>
                  <a:srgbClr val="0070C0"/>
                </a:solidFill>
              </a:rPr>
              <a:t>М</a:t>
            </a:r>
            <a:r>
              <a:rPr lang="ru-RU" sz="3600" b="1" dirty="0" err="1" smtClean="0">
                <a:solidFill>
                  <a:srgbClr val="0070C0"/>
                </a:solidFill>
              </a:rPr>
              <a:t>ало-Седякской</a:t>
            </a:r>
            <a:r>
              <a:rPr lang="ru-RU" sz="3600" b="1" dirty="0" smtClean="0">
                <a:solidFill>
                  <a:srgbClr val="0070C0"/>
                </a:solidFill>
              </a:rPr>
              <a:t>, </a:t>
            </a:r>
            <a:r>
              <a:rPr lang="ru-RU" sz="3600" b="1" dirty="0" err="1" smtClean="0">
                <a:solidFill>
                  <a:srgbClr val="0070C0"/>
                </a:solidFill>
              </a:rPr>
              <a:t>Зириклинской</a:t>
            </a:r>
            <a:r>
              <a:rPr lang="ru-RU" sz="3600" b="1" dirty="0" smtClean="0">
                <a:solidFill>
                  <a:srgbClr val="0070C0"/>
                </a:solidFill>
              </a:rPr>
              <a:t>,  </a:t>
            </a:r>
            <a:r>
              <a:rPr lang="ru-RU" sz="3600" b="1" dirty="0" err="1" smtClean="0">
                <a:solidFill>
                  <a:srgbClr val="0070C0"/>
                </a:solidFill>
              </a:rPr>
              <a:t>Бижбулякской</a:t>
            </a:r>
            <a:r>
              <a:rPr lang="ru-RU" sz="3600" b="1" dirty="0" smtClean="0">
                <a:solidFill>
                  <a:srgbClr val="0070C0"/>
                </a:solidFill>
              </a:rPr>
              <a:t> школах.</a:t>
            </a:r>
            <a:br>
              <a:rPr lang="ru-RU" sz="3600" b="1" dirty="0" smtClean="0">
                <a:solidFill>
                  <a:srgbClr val="0070C0"/>
                </a:solidFill>
              </a:rPr>
            </a:br>
            <a:r>
              <a:rPr lang="ru-RU" sz="3600" b="1" dirty="0" smtClean="0">
                <a:solidFill>
                  <a:srgbClr val="0070C0"/>
                </a:solidFill>
              </a:rPr>
              <a:t/>
            </a:r>
            <a:br>
              <a:rPr lang="ru-RU" sz="3600" b="1" dirty="0" smtClean="0">
                <a:solidFill>
                  <a:srgbClr val="0070C0"/>
                </a:solidFill>
              </a:rPr>
            </a:br>
            <a:r>
              <a:rPr lang="ru-RU" sz="3600" b="1" dirty="0" smtClean="0">
                <a:solidFill>
                  <a:srgbClr val="0070C0"/>
                </a:solidFill>
              </a:rPr>
              <a:t>С 1942 по 1945 годы воевал в Великой Отечественной войне: разведчиком, стрелком, связистом</a:t>
            </a:r>
            <a:br>
              <a:rPr lang="ru-RU" sz="3600" b="1" dirty="0" smtClean="0">
                <a:solidFill>
                  <a:srgbClr val="0070C0"/>
                </a:solidFill>
              </a:rPr>
            </a:br>
            <a:r>
              <a:rPr lang="ru-RU" sz="3600" b="1" dirty="0" smtClean="0">
                <a:solidFill>
                  <a:srgbClr val="0070C0"/>
                </a:solidFill>
              </a:rPr>
              <a:t>   </a:t>
            </a:r>
            <a:br>
              <a:rPr lang="ru-RU" sz="3600" b="1" dirty="0" smtClean="0">
                <a:solidFill>
                  <a:srgbClr val="0070C0"/>
                </a:solidFill>
              </a:rPr>
            </a:br>
            <a:r>
              <a:rPr lang="ru-RU" sz="3600" b="1" dirty="0" smtClean="0">
                <a:solidFill>
                  <a:srgbClr val="0070C0"/>
                </a:solidFill>
              </a:rPr>
              <a:t>С 1945 по 1947годы служил в </a:t>
            </a:r>
            <a:br>
              <a:rPr lang="ru-RU" sz="3600" b="1" dirty="0" smtClean="0">
                <a:solidFill>
                  <a:srgbClr val="0070C0"/>
                </a:solidFill>
              </a:rPr>
            </a:br>
            <a:r>
              <a:rPr lang="ru-RU" sz="3600" b="1" dirty="0" smtClean="0">
                <a:solidFill>
                  <a:srgbClr val="0070C0"/>
                </a:solidFill>
              </a:rPr>
              <a:t> </a:t>
            </a:r>
            <a:endParaRPr lang="ru-RU" sz="36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dirty="0" smtClean="0"/>
              <a:t>В 1947 году вернулся домой</a:t>
            </a:r>
            <a:endParaRPr lang="ru-RU" dirty="0"/>
          </a:p>
        </p:txBody>
      </p:sp>
      <p:pic>
        <p:nvPicPr>
          <p:cNvPr id="4" name="Содержимое 3" descr="Семенов А.Ф. в годы работы в Оргнаборе, 1948г.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67744" y="980728"/>
            <a:ext cx="4608512" cy="5688632"/>
          </a:xfr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Семенов А.Ф. - участник Великой Отечественной войны 1941-1945гг.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14636" y="332656"/>
            <a:ext cx="4130751" cy="6336703"/>
          </a:xfr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3008313" cy="779686"/>
          </a:xfrm>
        </p:spPr>
        <p:txBody>
          <a:bodyPr>
            <a:noAutofit/>
          </a:bodyPr>
          <a:lstStyle/>
          <a:p>
            <a:pPr algn="ctr"/>
            <a:r>
              <a:rPr lang="ru-RU" sz="2800" i="1" dirty="0" smtClean="0">
                <a:solidFill>
                  <a:srgbClr val="C00000"/>
                </a:solidFill>
              </a:rPr>
              <a:t>Боевые награды Семенова А.Ф.</a:t>
            </a:r>
            <a:endParaRPr lang="ru-RU" sz="2800" i="1" dirty="0">
              <a:solidFill>
                <a:srgbClr val="C00000"/>
              </a:solidFill>
            </a:endParaRPr>
          </a:p>
        </p:txBody>
      </p:sp>
      <p:pic>
        <p:nvPicPr>
          <p:cNvPr id="5" name="Содержимое 4" descr="Семенов А.Ф. - участник Великой Отечественной войны 1941-1945гг.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96256" y="188640"/>
            <a:ext cx="4547743" cy="6430968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1124744"/>
            <a:ext cx="3995936" cy="5544616"/>
          </a:xfrm>
        </p:spPr>
        <p:txBody>
          <a:bodyPr>
            <a:normAutofit fontScale="92500"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Орден Красной звезды</a:t>
            </a:r>
          </a:p>
          <a:p>
            <a:r>
              <a:rPr lang="ru-RU" sz="2400" b="1" dirty="0" smtClean="0">
                <a:solidFill>
                  <a:srgbClr val="FF0000"/>
                </a:solidFill>
              </a:rPr>
              <a:t>Орден Славы </a:t>
            </a:r>
            <a:r>
              <a:rPr lang="en-US" sz="2400" b="1" dirty="0" smtClean="0">
                <a:solidFill>
                  <a:srgbClr val="FF0000"/>
                </a:solidFill>
              </a:rPr>
              <a:t>III</a:t>
            </a:r>
            <a:r>
              <a:rPr lang="ru-RU" sz="2400" b="1" dirty="0" smtClean="0">
                <a:solidFill>
                  <a:srgbClr val="FF0000"/>
                </a:solidFill>
              </a:rPr>
              <a:t> степени</a:t>
            </a:r>
          </a:p>
          <a:p>
            <a:r>
              <a:rPr lang="ru-RU" sz="2400" b="1" dirty="0" smtClean="0">
                <a:solidFill>
                  <a:srgbClr val="FF0000"/>
                </a:solidFill>
              </a:rPr>
              <a:t>Орден Отечественной войны</a:t>
            </a:r>
          </a:p>
          <a:p>
            <a:r>
              <a:rPr lang="ru-RU" sz="2400" b="1" dirty="0" smtClean="0">
                <a:solidFill>
                  <a:srgbClr val="FF0000"/>
                </a:solidFill>
              </a:rPr>
              <a:t>Медали</a:t>
            </a:r>
          </a:p>
          <a:p>
            <a:r>
              <a:rPr lang="ru-RU" sz="2400" b="1" dirty="0" smtClean="0">
                <a:solidFill>
                  <a:srgbClr val="FF0000"/>
                </a:solidFill>
              </a:rPr>
              <a:t>«За боевые заслуги»</a:t>
            </a:r>
          </a:p>
          <a:p>
            <a:r>
              <a:rPr lang="ru-RU" sz="2400" b="1" dirty="0" smtClean="0">
                <a:solidFill>
                  <a:srgbClr val="FF0000"/>
                </a:solidFill>
              </a:rPr>
              <a:t>«За освобождение Варшавы»</a:t>
            </a:r>
          </a:p>
          <a:p>
            <a:r>
              <a:rPr lang="ru-RU" sz="2400" b="1" dirty="0" smtClean="0">
                <a:solidFill>
                  <a:srgbClr val="FF0000"/>
                </a:solidFill>
              </a:rPr>
              <a:t>«За победу в Великой Отечественной войне 1941-1945гг»</a:t>
            </a:r>
          </a:p>
          <a:p>
            <a:r>
              <a:rPr lang="ru-RU" sz="2400" b="1" dirty="0" smtClean="0">
                <a:solidFill>
                  <a:srgbClr val="FF0000"/>
                </a:solidFill>
              </a:rPr>
              <a:t>13 благодарностей Верховного главнокомандующего</a:t>
            </a:r>
          </a:p>
          <a:p>
            <a:r>
              <a:rPr lang="ru-RU" sz="2400" b="1" dirty="0" smtClean="0">
                <a:solidFill>
                  <a:srgbClr val="FF0000"/>
                </a:solidFill>
              </a:rPr>
              <a:t>Многочисленные юбилейные медали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01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Содержимое 3" descr="Благодарность Семенову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51720" y="0"/>
            <a:ext cx="5040560" cy="6716831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002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Содержимое 3" descr="Благодарность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35696" y="0"/>
            <a:ext cx="5616624" cy="6858000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3161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5" name="Содержимое 4" descr="Семенов А.Ф. Парк Победы с.Бижбуляк, 8.05.1984г.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165350" y="-423078"/>
            <a:ext cx="4978650" cy="7412742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512" y="476672"/>
            <a:ext cx="3888432" cy="6381328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solidFill>
                  <a:srgbClr val="002060"/>
                </a:solidFill>
              </a:rPr>
              <a:t>1947-1949гг – работал в </a:t>
            </a:r>
            <a:r>
              <a:rPr lang="ru-RU" sz="1800" b="1" dirty="0" err="1" smtClean="0">
                <a:solidFill>
                  <a:srgbClr val="002060"/>
                </a:solidFill>
              </a:rPr>
              <a:t>Уполминзаге</a:t>
            </a:r>
            <a:r>
              <a:rPr lang="ru-RU" sz="1800" b="1" dirty="0" smtClean="0">
                <a:solidFill>
                  <a:srgbClr val="002060"/>
                </a:solidFill>
              </a:rPr>
              <a:t> </a:t>
            </a:r>
            <a:r>
              <a:rPr lang="ru-RU" sz="1800" b="1" dirty="0" err="1" smtClean="0">
                <a:solidFill>
                  <a:srgbClr val="002060"/>
                </a:solidFill>
              </a:rPr>
              <a:t>Бижбулякского</a:t>
            </a:r>
            <a:r>
              <a:rPr lang="ru-RU" sz="1800" b="1" dirty="0" smtClean="0">
                <a:solidFill>
                  <a:srgbClr val="002060"/>
                </a:solidFill>
              </a:rPr>
              <a:t> района;</a:t>
            </a:r>
          </a:p>
          <a:p>
            <a:r>
              <a:rPr lang="ru-RU" sz="1800" b="1" dirty="0" smtClean="0">
                <a:solidFill>
                  <a:srgbClr val="002060"/>
                </a:solidFill>
              </a:rPr>
              <a:t>1949- 1953гг – в редакции районной газеты «Колхозный труд»: ответственным секретарем, литературным сотрудником, заместителем  главного редактора;</a:t>
            </a:r>
          </a:p>
          <a:p>
            <a:r>
              <a:rPr lang="ru-RU" sz="1800" b="1" dirty="0" smtClean="0">
                <a:solidFill>
                  <a:srgbClr val="002060"/>
                </a:solidFill>
              </a:rPr>
              <a:t>1953-1954гг. – инструктором в райкоме   партии района;</a:t>
            </a:r>
          </a:p>
          <a:p>
            <a:r>
              <a:rPr lang="ru-RU" sz="1800" b="1" dirty="0" smtClean="0">
                <a:solidFill>
                  <a:srgbClr val="002060"/>
                </a:solidFill>
              </a:rPr>
              <a:t>1954-1958гг. – учился в  Уфимской Высшей Политической школе, на факультете журналистики;</a:t>
            </a:r>
          </a:p>
          <a:p>
            <a:r>
              <a:rPr lang="ru-RU" sz="1800" b="1" dirty="0" smtClean="0">
                <a:solidFill>
                  <a:srgbClr val="002060"/>
                </a:solidFill>
              </a:rPr>
              <a:t>1958-1962гг. – главным редактором районной газеты «Колхозный труд»;</a:t>
            </a:r>
          </a:p>
          <a:p>
            <a:r>
              <a:rPr lang="ru-RU" sz="1800" b="1" dirty="0" smtClean="0">
                <a:solidFill>
                  <a:srgbClr val="002060"/>
                </a:solidFill>
              </a:rPr>
              <a:t>1962-1964гг.- главным редактором газеты «Дема» </a:t>
            </a:r>
            <a:r>
              <a:rPr lang="ru-RU" sz="1800" b="1" dirty="0" err="1">
                <a:solidFill>
                  <a:srgbClr val="002060"/>
                </a:solidFill>
              </a:rPr>
              <a:t>А</a:t>
            </a:r>
            <a:r>
              <a:rPr lang="ru-RU" sz="1800" b="1" dirty="0" err="1" smtClean="0">
                <a:solidFill>
                  <a:srgbClr val="002060"/>
                </a:solidFill>
              </a:rPr>
              <a:t>льшеевского</a:t>
            </a:r>
            <a:r>
              <a:rPr lang="ru-RU" sz="1800" b="1" dirty="0" smtClean="0">
                <a:solidFill>
                  <a:srgbClr val="002060"/>
                </a:solidFill>
              </a:rPr>
              <a:t> района;</a:t>
            </a:r>
          </a:p>
          <a:p>
            <a:r>
              <a:rPr lang="ru-RU" sz="1800" b="1" dirty="0" smtClean="0">
                <a:solidFill>
                  <a:srgbClr val="002060"/>
                </a:solidFill>
              </a:rPr>
              <a:t>1964-1984гг. – работал  в с.Бижбуляке на руководящих постах  в партийно-советских органах.</a:t>
            </a:r>
            <a:endParaRPr lang="ru-RU" sz="1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151</TotalTime>
  <Words>444</Words>
  <Application>Microsoft Office PowerPoint</Application>
  <PresentationFormat>Экран (4:3)</PresentationFormat>
  <Paragraphs>63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Краеведы  Бижбулякского района</vt:lpstr>
      <vt:lpstr>Семенов Александр Федорович</vt:lpstr>
      <vt:lpstr> 13 апреля 1924 года в селе Малый Седяк родился Семенов Александр Федорович   Учился в Мало-Седякской, Зириклинской,  Бижбулякской школах.  С 1942 по 1945 годы воевал в Великой Отечественной войне: разведчиком, стрелком, связистом     С 1945 по 1947годы служил в   </vt:lpstr>
      <vt:lpstr>В 1947 году вернулся домой</vt:lpstr>
      <vt:lpstr>Слайд 5</vt:lpstr>
      <vt:lpstr>Боевые награды Семенова А.Ф.</vt:lpstr>
      <vt:lpstr>Слайд 7</vt:lpstr>
      <vt:lpstr>Слайд 8</vt:lpstr>
      <vt:lpstr>Слайд 9</vt:lpstr>
      <vt:lpstr>Слайд 10</vt:lpstr>
      <vt:lpstr>Слайд 11</vt:lpstr>
      <vt:lpstr>25 ноября 1994 года открылся  Бижбулякский историко-этнографический музей</vt:lpstr>
      <vt:lpstr> </vt:lpstr>
      <vt:lpstr>Александр Федорович проводит  экскурсию в музее</vt:lpstr>
      <vt:lpstr>Слайд 15</vt:lpstr>
      <vt:lpstr>Слайд 16</vt:lpstr>
      <vt:lpstr>Книги и брошюры Семенова А.Ф.</vt:lpstr>
      <vt:lpstr>Встреча ветеранов труда администрации района</vt:lpstr>
      <vt:lpstr>Александр Федорович с семьей</vt:lpstr>
      <vt:lpstr>Супруги Семеновы</vt:lpstr>
      <vt:lpstr>Слайд 21</vt:lpstr>
      <vt:lpstr>После тяжелой болезни Александр Федорович Семенов умер  в марте 2000 года, похоронен в селе Бижбуляк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Краеведы  Бижбулякского района</dc:title>
  <dc:creator>Пользователь Windows</dc:creator>
  <cp:lastModifiedBy>Пользователь Windows</cp:lastModifiedBy>
  <cp:revision>16</cp:revision>
  <dcterms:created xsi:type="dcterms:W3CDTF">2013-04-15T13:33:51Z</dcterms:created>
  <dcterms:modified xsi:type="dcterms:W3CDTF">2014-04-14T17:49:26Z</dcterms:modified>
</cp:coreProperties>
</file>